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Montserrat" panose="020B0604020202020204" charset="0"/>
      <p:regular r:id="rId24"/>
      <p:bold r:id="rId25"/>
      <p:italic r:id="rId26"/>
      <p:boldItalic r:id="rId27"/>
    </p:embeddedFont>
    <p:embeddedFont>
      <p:font typeface="Montserrat ExtraBold" panose="020B0604020202020204" charset="0"/>
      <p:bold r:id="rId28"/>
      <p:boldItalic r:id="rId29"/>
    </p:embeddedFont>
    <p:embeddedFont>
      <p:font typeface="Montserrat ExtraLight" panose="020B0604020202020204" charset="0"/>
      <p:regular r:id="rId30"/>
      <p:bold r:id="rId31"/>
      <p:italic r:id="rId32"/>
      <p:boldItalic r:id="rId33"/>
    </p:embeddedFont>
    <p:embeddedFont>
      <p:font typeface="Montserrat Medium"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5" d="100"/>
          <a:sy n="105" d="100"/>
        </p:scale>
        <p:origin x="163"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e4d6fdc94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e4d6fdc94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4d6fdc94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4d6fdc94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4e71aa5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4e71aa5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f9262ee2f_0_26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4e71aa5f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4e71aa5f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4e71aa5f9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e4e71aa5f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e4e71aa5f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e4e71aa5f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f9262ee2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e14f28019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e14f28019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4e71aa5f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4e71aa5f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f9262ee2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f9262ee2f_0_26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e4bb05969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e4bb0596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4bb05969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4bb05969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f9262ee2f_0_26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4d6fdc9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4d6fdc9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4d6fdc94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4d6fdc94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116075" y="6144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News Reader</a:t>
            </a:r>
            <a:endParaRPr/>
          </a:p>
        </p:txBody>
      </p:sp>
      <p:sp>
        <p:nvSpPr>
          <p:cNvPr id="159" name="Google Shape;159;p36"/>
          <p:cNvSpPr txBox="1">
            <a:spLocks noGrp="1"/>
          </p:cNvSpPr>
          <p:nvPr>
            <p:ph type="subTitle" idx="1"/>
          </p:nvPr>
        </p:nvSpPr>
        <p:spPr>
          <a:xfrm>
            <a:off x="2044200" y="3704650"/>
            <a:ext cx="5055600" cy="10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PPS Project</a:t>
            </a:r>
            <a:endParaRPr/>
          </a:p>
          <a:p>
            <a:pPr marL="0" lvl="0" indent="0" algn="ctr" rtl="0">
              <a:spcBef>
                <a:spcPts val="0"/>
              </a:spcBef>
              <a:spcAft>
                <a:spcPts val="0"/>
              </a:spcAft>
              <a:buNone/>
            </a:pPr>
            <a:r>
              <a:rPr lang="en"/>
              <a:t>(Symbiosis Institute of Technology)</a:t>
            </a:r>
            <a:endParaRPr/>
          </a:p>
          <a:p>
            <a:pPr marL="0" lvl="0" indent="0" algn="ctr" rtl="0">
              <a:spcBef>
                <a:spcPts val="0"/>
              </a:spcBef>
              <a:spcAft>
                <a:spcPts val="0"/>
              </a:spcAft>
              <a:buNone/>
            </a:pPr>
            <a:endParaRPr/>
          </a:p>
        </p:txBody>
      </p:sp>
      <p:sp>
        <p:nvSpPr>
          <p:cNvPr id="160" name="Google Shape;160;p36"/>
          <p:cNvSpPr txBox="1">
            <a:spLocks noGrp="1"/>
          </p:cNvSpPr>
          <p:nvPr>
            <p:ph type="ctrTitle"/>
          </p:nvPr>
        </p:nvSpPr>
        <p:spPr>
          <a:xfrm>
            <a:off x="2941650" y="1375575"/>
            <a:ext cx="3260700" cy="23292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2200" b="0">
                <a:latin typeface="Montserrat ExtraLight"/>
                <a:ea typeface="Montserrat ExtraLight"/>
                <a:cs typeface="Montserrat ExtraLight"/>
                <a:sym typeface="Montserrat ExtraLight"/>
              </a:rPr>
              <a:t>Made By:</a:t>
            </a:r>
            <a:endParaRPr sz="2200" b="0">
              <a:latin typeface="Montserrat ExtraLight"/>
              <a:ea typeface="Montserrat ExtraLight"/>
              <a:cs typeface="Montserrat ExtraLight"/>
              <a:sym typeface="Montserrat ExtraLight"/>
            </a:endParaRPr>
          </a:p>
          <a:p>
            <a:pPr marL="0" lvl="0" indent="0" algn="l" rtl="0">
              <a:spcBef>
                <a:spcPts val="0"/>
              </a:spcBef>
              <a:spcAft>
                <a:spcPts val="0"/>
              </a:spcAft>
              <a:buNone/>
            </a:pPr>
            <a:r>
              <a:rPr lang="en" sz="1400" b="0">
                <a:latin typeface="Montserrat ExtraLight"/>
                <a:ea typeface="Montserrat ExtraLight"/>
                <a:cs typeface="Montserrat ExtraLight"/>
                <a:sym typeface="Montserrat ExtraLight"/>
              </a:rPr>
              <a:t>1. Akash Singh(20070124055)</a:t>
            </a:r>
            <a:endParaRPr sz="1400" b="0">
              <a:latin typeface="Montserrat ExtraLight"/>
              <a:ea typeface="Montserrat ExtraLight"/>
              <a:cs typeface="Montserrat ExtraLight"/>
              <a:sym typeface="Montserrat ExtraLight"/>
            </a:endParaRPr>
          </a:p>
          <a:p>
            <a:pPr marL="0" lvl="0" indent="0" algn="l" rtl="0">
              <a:spcBef>
                <a:spcPts val="0"/>
              </a:spcBef>
              <a:spcAft>
                <a:spcPts val="0"/>
              </a:spcAft>
              <a:buNone/>
            </a:pPr>
            <a:r>
              <a:rPr lang="en" sz="1400" b="0">
                <a:latin typeface="Montserrat ExtraLight"/>
                <a:ea typeface="Montserrat ExtraLight"/>
                <a:cs typeface="Montserrat ExtraLight"/>
                <a:sym typeface="Montserrat ExtraLight"/>
              </a:rPr>
              <a:t>2.Anubha Gupta(20070124060)</a:t>
            </a:r>
            <a:endParaRPr sz="1400" b="0">
              <a:latin typeface="Montserrat ExtraLight"/>
              <a:ea typeface="Montserrat ExtraLight"/>
              <a:cs typeface="Montserrat ExtraLight"/>
              <a:sym typeface="Montserrat ExtraLight"/>
            </a:endParaRPr>
          </a:p>
          <a:p>
            <a:pPr marL="0" lvl="0" indent="0" algn="l" rtl="0">
              <a:spcBef>
                <a:spcPts val="0"/>
              </a:spcBef>
              <a:spcAft>
                <a:spcPts val="0"/>
              </a:spcAft>
              <a:buNone/>
            </a:pPr>
            <a:r>
              <a:rPr lang="en" sz="1400" b="0">
                <a:latin typeface="Montserrat ExtraLight"/>
                <a:ea typeface="Montserrat ExtraLight"/>
                <a:cs typeface="Montserrat ExtraLight"/>
                <a:sym typeface="Montserrat ExtraLight"/>
              </a:rPr>
              <a:t>3.Sahil Gupta(20070124073)</a:t>
            </a:r>
            <a:endParaRPr sz="1400" b="0">
              <a:latin typeface="Montserrat ExtraLight"/>
              <a:ea typeface="Montserrat ExtraLight"/>
              <a:cs typeface="Montserrat ExtraLight"/>
              <a:sym typeface="Montserrat ExtraLight"/>
            </a:endParaRPr>
          </a:p>
          <a:p>
            <a:pPr marL="0" lvl="0" indent="0" algn="l" rtl="0">
              <a:spcBef>
                <a:spcPts val="0"/>
              </a:spcBef>
              <a:spcAft>
                <a:spcPts val="0"/>
              </a:spcAft>
              <a:buNone/>
            </a:pPr>
            <a:r>
              <a:rPr lang="en" sz="1400" b="0">
                <a:latin typeface="Montserrat ExtraLight"/>
                <a:ea typeface="Montserrat ExtraLight"/>
                <a:cs typeface="Montserrat ExtraLight"/>
                <a:sym typeface="Montserrat ExtraLight"/>
              </a:rPr>
              <a:t>4.Manasvi Mishra(20070124058)</a:t>
            </a:r>
            <a:endParaRPr sz="1400" b="0">
              <a:latin typeface="Montserrat ExtraLight"/>
              <a:ea typeface="Montserrat ExtraLight"/>
              <a:cs typeface="Montserrat ExtraLight"/>
              <a:sym typeface="Montserrat ExtraLight"/>
            </a:endParaRPr>
          </a:p>
          <a:p>
            <a:pPr marL="0" lvl="0" indent="0" algn="l" rtl="0">
              <a:spcBef>
                <a:spcPts val="0"/>
              </a:spcBef>
              <a:spcAft>
                <a:spcPts val="0"/>
              </a:spcAft>
              <a:buNone/>
            </a:pPr>
            <a:r>
              <a:rPr lang="en" sz="1600" b="0">
                <a:latin typeface="Montserrat ExtraLight"/>
                <a:ea typeface="Montserrat ExtraLight"/>
                <a:cs typeface="Montserrat ExtraLight"/>
                <a:sym typeface="Montserrat ExtraLight"/>
              </a:rPr>
              <a:t>5.Ishan Sinha(20070124066)</a:t>
            </a:r>
            <a:endParaRPr sz="1600" b="0">
              <a:latin typeface="Montserrat ExtraLight"/>
              <a:ea typeface="Montserrat ExtraLight"/>
              <a:cs typeface="Montserrat ExtraLight"/>
              <a:sym typeface="Montserrat ExtraLight"/>
            </a:endParaRPr>
          </a:p>
          <a:p>
            <a:pPr marL="0" lvl="0" indent="0" algn="ctr" rtl="0">
              <a:spcBef>
                <a:spcPts val="0"/>
              </a:spcBef>
              <a:spcAft>
                <a:spcPts val="0"/>
              </a:spcAft>
              <a:buNone/>
            </a:pPr>
            <a:endParaRPr sz="1600" b="0">
              <a:latin typeface="Montserrat ExtraLight"/>
              <a:ea typeface="Montserrat ExtraLight"/>
              <a:cs typeface="Montserrat ExtraLight"/>
              <a:sym typeface="Montserrat ExtraLight"/>
            </a:endParaRPr>
          </a:p>
        </p:txBody>
      </p:sp>
      <p:cxnSp>
        <p:nvCxnSpPr>
          <p:cNvPr id="161" name="Google Shape;161;p36"/>
          <p:cNvCxnSpPr/>
          <p:nvPr/>
        </p:nvCxnSpPr>
        <p:spPr>
          <a:xfrm>
            <a:off x="3130675" y="12160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subTitle" idx="1"/>
          </p:nvPr>
        </p:nvSpPr>
        <p:spPr>
          <a:xfrm>
            <a:off x="5002025" y="414025"/>
            <a:ext cx="2871600" cy="12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requests module allows us to send HTTP requests using Python</a:t>
            </a:r>
            <a:endParaRPr/>
          </a:p>
        </p:txBody>
      </p:sp>
      <p:sp>
        <p:nvSpPr>
          <p:cNvPr id="270" name="Google Shape;270;p45"/>
          <p:cNvSpPr txBox="1">
            <a:spLocks noGrp="1"/>
          </p:cNvSpPr>
          <p:nvPr>
            <p:ph type="body" idx="2"/>
          </p:nvPr>
        </p:nvSpPr>
        <p:spPr>
          <a:xfrm>
            <a:off x="4703375" y="1534025"/>
            <a:ext cx="3468900" cy="3200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Python requests module has several built-in methods to make http requests to specified URL using get, post, put, patch or head requests</a:t>
            </a:r>
            <a:endParaRPr>
              <a:solidFill>
                <a:schemeClr val="lt1"/>
              </a:solidFill>
            </a:endParaRPr>
          </a:p>
          <a:p>
            <a:pPr marL="457200" lvl="0" indent="-317500" algn="l" rtl="0">
              <a:spcBef>
                <a:spcPts val="1000"/>
              </a:spcBef>
              <a:spcAft>
                <a:spcPts val="0"/>
              </a:spcAft>
              <a:buClr>
                <a:schemeClr val="lt1"/>
              </a:buClr>
              <a:buSzPts val="1400"/>
              <a:buChar char="●"/>
            </a:pPr>
            <a:r>
              <a:rPr lang="en"/>
              <a:t>In this program our we have used get function of request module to request a resource from news API server</a:t>
            </a:r>
            <a:endParaRPr/>
          </a:p>
          <a:p>
            <a:pPr marL="457200" lvl="0" indent="-317500" algn="l" rtl="0">
              <a:spcBef>
                <a:spcPts val="1000"/>
              </a:spcBef>
              <a:spcAft>
                <a:spcPts val="0"/>
              </a:spcAft>
              <a:buSzPts val="1400"/>
              <a:buChar char="●"/>
            </a:pPr>
            <a:r>
              <a:rPr lang="en"/>
              <a:t>The GET request is only used to receive the data from server</a:t>
            </a:r>
            <a:endParaRPr/>
          </a:p>
          <a:p>
            <a:pPr marL="457200" lvl="0" indent="0" algn="l" rtl="0">
              <a:spcBef>
                <a:spcPts val="1000"/>
              </a:spcBef>
              <a:spcAft>
                <a:spcPts val="0"/>
              </a:spcAft>
              <a:buNone/>
            </a:pPr>
            <a:endParaRPr/>
          </a:p>
          <a:p>
            <a:pPr marL="457200" lvl="0" indent="0" algn="l" rtl="0">
              <a:spcBef>
                <a:spcPts val="1000"/>
              </a:spcBef>
              <a:spcAft>
                <a:spcPts val="1000"/>
              </a:spcAft>
              <a:buNone/>
            </a:pPr>
            <a:endParaRPr>
              <a:solidFill>
                <a:schemeClr val="lt1"/>
              </a:solidFill>
            </a:endParaRPr>
          </a:p>
        </p:txBody>
      </p:sp>
      <p:sp>
        <p:nvSpPr>
          <p:cNvPr id="271" name="Google Shape;271;p45"/>
          <p:cNvSpPr txBox="1">
            <a:spLocks noGrp="1"/>
          </p:cNvSpPr>
          <p:nvPr>
            <p:ph type="title"/>
          </p:nvPr>
        </p:nvSpPr>
        <p:spPr>
          <a:xfrm>
            <a:off x="1046413" y="1949100"/>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Request Module</a:t>
            </a:r>
            <a:endParaRPr/>
          </a:p>
        </p:txBody>
      </p:sp>
      <p:cxnSp>
        <p:nvCxnSpPr>
          <p:cNvPr id="272" name="Google Shape;272;p45"/>
          <p:cNvCxnSpPr/>
          <p:nvPr/>
        </p:nvCxnSpPr>
        <p:spPr>
          <a:xfrm>
            <a:off x="1032938" y="19490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3" name="Google Shape;273;p45"/>
          <p:cNvSpPr txBox="1"/>
          <p:nvPr/>
        </p:nvSpPr>
        <p:spPr>
          <a:xfrm>
            <a:off x="1146325" y="2751175"/>
            <a:ext cx="301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latin typeface="Montserrat ExtraBold"/>
              <a:ea typeface="Montserrat ExtraBold"/>
              <a:cs typeface="Montserrat ExtraBold"/>
              <a:sym typeface="Montserrat ExtraBold"/>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Trying to convert text to speech in PYTHON</a:t>
            </a:r>
            <a:r>
              <a:rPr lang="en">
                <a:solidFill>
                  <a:schemeClr val="accent1"/>
                </a:solidFill>
              </a:rPr>
              <a:t>!</a:t>
            </a:r>
            <a:endParaRPr>
              <a:solidFill>
                <a:schemeClr val="accent1"/>
              </a:solidFill>
            </a:endParaRPr>
          </a:p>
        </p:txBody>
      </p:sp>
      <p:sp>
        <p:nvSpPr>
          <p:cNvPr id="279" name="Google Shape;279;p46"/>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several APIs available to convert text to speech in python. One of such APIs available in the python library commonly known as </a:t>
            </a:r>
            <a:r>
              <a:rPr lang="en">
                <a:highlight>
                  <a:srgbClr val="0000FF"/>
                </a:highlight>
              </a:rPr>
              <a:t>win32com</a:t>
            </a:r>
            <a:r>
              <a:rPr lang="en"/>
              <a:t> library.</a:t>
            </a:r>
            <a:endParaRPr/>
          </a:p>
          <a:p>
            <a:pPr marL="457200" lvl="0" indent="-317500" algn="l" rtl="0">
              <a:spcBef>
                <a:spcPts val="1600"/>
              </a:spcBef>
              <a:spcAft>
                <a:spcPts val="0"/>
              </a:spcAft>
              <a:buSzPts val="1400"/>
              <a:buChar char="●"/>
            </a:pPr>
            <a:r>
              <a:rPr lang="en"/>
              <a:t>It provides Dispatch method </a:t>
            </a:r>
            <a:endParaRPr/>
          </a:p>
          <a:p>
            <a:pPr marL="457200" lvl="0" indent="-317500" algn="l" rtl="0">
              <a:spcBef>
                <a:spcPts val="0"/>
              </a:spcBef>
              <a:spcAft>
                <a:spcPts val="0"/>
              </a:spcAft>
              <a:buSzPts val="1400"/>
              <a:buChar char="●"/>
            </a:pPr>
            <a:r>
              <a:rPr lang="en"/>
              <a:t>It interacts with microsoft’s speech sdk</a:t>
            </a:r>
            <a:endParaRPr/>
          </a:p>
          <a:p>
            <a:pPr marL="457200" lvl="0" indent="-317500" algn="l" rtl="0">
              <a:spcBef>
                <a:spcPts val="0"/>
              </a:spcBef>
              <a:spcAft>
                <a:spcPts val="0"/>
              </a:spcAft>
              <a:buSzPts val="1400"/>
              <a:buChar char="●"/>
            </a:pPr>
            <a:r>
              <a:rPr lang="en"/>
              <a:t>Converts written text to speech</a:t>
            </a:r>
            <a:endParaRPr/>
          </a:p>
          <a:p>
            <a:pPr marL="0" lvl="0" indent="0" algn="l" rtl="0">
              <a:spcBef>
                <a:spcPts val="1600"/>
              </a:spcBef>
              <a:spcAft>
                <a:spcPts val="1600"/>
              </a:spcAft>
              <a:buNone/>
            </a:pPr>
            <a:r>
              <a:rPr lang="en"/>
              <a:t>Install using cmd : pip install pypiwin32</a:t>
            </a:r>
            <a:endParaRPr/>
          </a:p>
        </p:txBody>
      </p:sp>
      <p:cxnSp>
        <p:nvCxnSpPr>
          <p:cNvPr id="280" name="Google Shape;280;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xfrm>
            <a:off x="3610750" y="2732200"/>
            <a:ext cx="3354900" cy="138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a:p>
        </p:txBody>
      </p:sp>
      <p:sp>
        <p:nvSpPr>
          <p:cNvPr id="286" name="Google Shape;286;p47"/>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287" name="Google Shape;287;p47"/>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8" name="Google Shape;288;p47"/>
          <p:cNvSpPr txBox="1"/>
          <p:nvPr/>
        </p:nvSpPr>
        <p:spPr>
          <a:xfrm>
            <a:off x="6409450" y="3668225"/>
            <a:ext cx="226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92"/>
        <p:cNvGrpSpPr/>
        <p:nvPr/>
      </p:nvGrpSpPr>
      <p:grpSpPr>
        <a:xfrm>
          <a:off x="0" y="0"/>
          <a:ext cx="0" cy="0"/>
          <a:chOff x="0" y="0"/>
          <a:chExt cx="0" cy="0"/>
        </a:xfrm>
      </p:grpSpPr>
      <p:sp>
        <p:nvSpPr>
          <p:cNvPr id="293" name="Google Shape;293;p48"/>
          <p:cNvSpPr txBox="1">
            <a:spLocks noGrp="1"/>
          </p:cNvSpPr>
          <p:nvPr>
            <p:ph type="subTitle" idx="1"/>
          </p:nvPr>
        </p:nvSpPr>
        <p:spPr>
          <a:xfrm>
            <a:off x="5782050" y="1547550"/>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how the news reader works..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Could also be run on the command prompt by directly running them from folders</a:t>
            </a:r>
            <a:endParaRPr dirty="0"/>
          </a:p>
        </p:txBody>
      </p:sp>
      <p:sp>
        <p:nvSpPr>
          <p:cNvPr id="294" name="Google Shape;294;p4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OUTPUT:</a:t>
            </a:r>
            <a:endParaRPr/>
          </a:p>
        </p:txBody>
      </p:sp>
      <p:cxnSp>
        <p:nvCxnSpPr>
          <p:cNvPr id="295" name="Google Shape;295;p4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96" name="Google Shape;296;p48"/>
          <p:cNvGrpSpPr/>
          <p:nvPr/>
        </p:nvGrpSpPr>
        <p:grpSpPr>
          <a:xfrm>
            <a:off x="1092354" y="1558185"/>
            <a:ext cx="3576272" cy="2727969"/>
            <a:chOff x="238125" y="1973675"/>
            <a:chExt cx="2558775" cy="1951825"/>
          </a:xfrm>
        </p:grpSpPr>
        <p:sp>
          <p:nvSpPr>
            <p:cNvPr id="297" name="Google Shape;297;p48"/>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8"/>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8"/>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8"/>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8"/>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8"/>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ps">
            <a:hlinkClick r:id="" action="ppaction://media"/>
            <a:extLst>
              <a:ext uri="{FF2B5EF4-FFF2-40B4-BE49-F238E27FC236}">
                <a16:creationId xmlns:a16="http://schemas.microsoft.com/office/drawing/2014/main" id="{F7A92E21-BDB9-49C3-9BEB-5FB3A6C4DAE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38645" y="1729633"/>
            <a:ext cx="3255384" cy="19279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9"/>
          <p:cNvSpPr txBox="1">
            <a:spLocks noGrp="1"/>
          </p:cNvSpPr>
          <p:nvPr>
            <p:ph type="title"/>
          </p:nvPr>
        </p:nvSpPr>
        <p:spPr>
          <a:xfrm>
            <a:off x="1691475" y="-159825"/>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Code Snapshot</a:t>
            </a:r>
            <a:endParaRPr sz="4000"/>
          </a:p>
        </p:txBody>
      </p:sp>
      <p:sp>
        <p:nvSpPr>
          <p:cNvPr id="309" name="Google Shape;309;p49"/>
          <p:cNvSpPr txBox="1">
            <a:spLocks noGrp="1"/>
          </p:cNvSpPr>
          <p:nvPr>
            <p:ph type="body" idx="1"/>
          </p:nvPr>
        </p:nvSpPr>
        <p:spPr>
          <a:xfrm>
            <a:off x="5333900" y="1053175"/>
            <a:ext cx="3570900" cy="56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Importing modules </a:t>
            </a:r>
            <a:endParaRPr/>
          </a:p>
        </p:txBody>
      </p:sp>
      <p:cxnSp>
        <p:nvCxnSpPr>
          <p:cNvPr id="310" name="Google Shape;310;p49"/>
          <p:cNvCxnSpPr/>
          <p:nvPr/>
        </p:nvCxnSpPr>
        <p:spPr>
          <a:xfrm>
            <a:off x="2961225" y="2433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11" name="Google Shape;311;p49"/>
          <p:cNvPicPr preferRelativeResize="0"/>
          <p:nvPr/>
        </p:nvPicPr>
        <p:blipFill>
          <a:blip r:embed="rId3">
            <a:alphaModFix/>
          </a:blip>
          <a:stretch>
            <a:fillRect/>
          </a:stretch>
        </p:blipFill>
        <p:spPr>
          <a:xfrm>
            <a:off x="1099775" y="886975"/>
            <a:ext cx="4157249" cy="1804575"/>
          </a:xfrm>
          <a:prstGeom prst="rect">
            <a:avLst/>
          </a:prstGeom>
          <a:noFill/>
          <a:ln>
            <a:noFill/>
          </a:ln>
        </p:spPr>
      </p:pic>
      <p:pic>
        <p:nvPicPr>
          <p:cNvPr id="312" name="Google Shape;312;p49"/>
          <p:cNvPicPr preferRelativeResize="0"/>
          <p:nvPr/>
        </p:nvPicPr>
        <p:blipFill>
          <a:blip r:embed="rId4">
            <a:alphaModFix/>
          </a:blip>
          <a:stretch>
            <a:fillRect/>
          </a:stretch>
        </p:blipFill>
        <p:spPr>
          <a:xfrm>
            <a:off x="1099775" y="2784125"/>
            <a:ext cx="4157249" cy="2147151"/>
          </a:xfrm>
          <a:prstGeom prst="rect">
            <a:avLst/>
          </a:prstGeom>
          <a:noFill/>
          <a:ln>
            <a:noFill/>
          </a:ln>
        </p:spPr>
      </p:pic>
      <p:sp>
        <p:nvSpPr>
          <p:cNvPr id="313" name="Google Shape;313;p49"/>
          <p:cNvSpPr txBox="1"/>
          <p:nvPr/>
        </p:nvSpPr>
        <p:spPr>
          <a:xfrm>
            <a:off x="5721650" y="3319350"/>
            <a:ext cx="1933800" cy="149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2"/>
                </a:solidFill>
                <a:latin typeface="Montserrat"/>
                <a:ea typeface="Montserrat"/>
                <a:cs typeface="Montserrat"/>
                <a:sym typeface="Montserrat"/>
              </a:rPr>
              <a:t>Speak function</a:t>
            </a:r>
            <a:endParaRPr sz="1800">
              <a:solidFill>
                <a:schemeClr val="lt2"/>
              </a:solidFill>
              <a:latin typeface="Montserrat"/>
              <a:ea typeface="Montserrat"/>
              <a:cs typeface="Montserrat"/>
              <a:sym typeface="Montserrat"/>
            </a:endParaRPr>
          </a:p>
          <a:p>
            <a:pPr marL="0" lvl="0" indent="0" algn="l" rtl="0">
              <a:spcBef>
                <a:spcPts val="1600"/>
              </a:spcBef>
              <a:spcAft>
                <a:spcPts val="1600"/>
              </a:spcAft>
              <a:buNone/>
            </a:pPr>
            <a:r>
              <a:rPr lang="en" sz="1800">
                <a:solidFill>
                  <a:schemeClr val="lt2"/>
                </a:solidFill>
                <a:latin typeface="Montserrat"/>
                <a:ea typeface="Montserrat"/>
                <a:cs typeface="Montserrat"/>
                <a:sym typeface="Montserrat"/>
              </a:rPr>
              <a:t>( to convert news text to speech )</a:t>
            </a:r>
            <a:endParaRPr sz="1800">
              <a:solidFill>
                <a:schemeClr val="lt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1691475" y="-159825"/>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Code Snapshot</a:t>
            </a:r>
            <a:endParaRPr sz="4000"/>
          </a:p>
        </p:txBody>
      </p:sp>
      <p:sp>
        <p:nvSpPr>
          <p:cNvPr id="319" name="Google Shape;319;p50"/>
          <p:cNvSpPr txBox="1">
            <a:spLocks noGrp="1"/>
          </p:cNvSpPr>
          <p:nvPr>
            <p:ph type="body" idx="1"/>
          </p:nvPr>
        </p:nvSpPr>
        <p:spPr>
          <a:xfrm>
            <a:off x="5024900" y="1481800"/>
            <a:ext cx="3570900" cy="15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news API to fetch</a:t>
            </a:r>
            <a:endParaRPr/>
          </a:p>
          <a:p>
            <a:pPr marL="0" lvl="0" indent="0" algn="l" rtl="0">
              <a:spcBef>
                <a:spcPts val="1600"/>
              </a:spcBef>
              <a:spcAft>
                <a:spcPts val="0"/>
              </a:spcAft>
              <a:buNone/>
            </a:pPr>
            <a:r>
              <a:rPr lang="en"/>
              <a:t>news </a:t>
            </a:r>
            <a:endParaRPr/>
          </a:p>
          <a:p>
            <a:pPr marL="0" lvl="0" indent="0" algn="l" rtl="0">
              <a:spcBef>
                <a:spcPts val="1600"/>
              </a:spcBef>
              <a:spcAft>
                <a:spcPts val="1600"/>
              </a:spcAft>
              <a:buNone/>
            </a:pPr>
            <a:endParaRPr/>
          </a:p>
        </p:txBody>
      </p:sp>
      <p:cxnSp>
        <p:nvCxnSpPr>
          <p:cNvPr id="320" name="Google Shape;320;p50"/>
          <p:cNvCxnSpPr/>
          <p:nvPr/>
        </p:nvCxnSpPr>
        <p:spPr>
          <a:xfrm>
            <a:off x="2961225" y="2433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21" name="Google Shape;321;p50"/>
          <p:cNvSpPr txBox="1"/>
          <p:nvPr/>
        </p:nvSpPr>
        <p:spPr>
          <a:xfrm>
            <a:off x="5721650" y="3319350"/>
            <a:ext cx="193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endParaRPr sz="1800">
              <a:solidFill>
                <a:schemeClr val="lt2"/>
              </a:solidFill>
              <a:latin typeface="Montserrat"/>
              <a:ea typeface="Montserrat"/>
              <a:cs typeface="Montserrat"/>
              <a:sym typeface="Montserrat"/>
            </a:endParaRPr>
          </a:p>
        </p:txBody>
      </p:sp>
      <p:pic>
        <p:nvPicPr>
          <p:cNvPr id="322" name="Google Shape;322;p50"/>
          <p:cNvPicPr preferRelativeResize="0"/>
          <p:nvPr/>
        </p:nvPicPr>
        <p:blipFill>
          <a:blip r:embed="rId3">
            <a:alphaModFix/>
          </a:blip>
          <a:stretch>
            <a:fillRect/>
          </a:stretch>
        </p:blipFill>
        <p:spPr>
          <a:xfrm>
            <a:off x="1228950" y="1009500"/>
            <a:ext cx="3676169" cy="3881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1"/>
          <p:cNvSpPr txBox="1">
            <a:spLocks noGrp="1"/>
          </p:cNvSpPr>
          <p:nvPr>
            <p:ph type="title"/>
          </p:nvPr>
        </p:nvSpPr>
        <p:spPr>
          <a:xfrm>
            <a:off x="1850975" y="149175"/>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a:t>Algorithm</a:t>
            </a:r>
            <a:endParaRPr sz="4100"/>
          </a:p>
        </p:txBody>
      </p:sp>
      <p:sp>
        <p:nvSpPr>
          <p:cNvPr id="328" name="Google Shape;328;p51"/>
          <p:cNvSpPr txBox="1">
            <a:spLocks noGrp="1"/>
          </p:cNvSpPr>
          <p:nvPr>
            <p:ph type="body" idx="1"/>
          </p:nvPr>
        </p:nvSpPr>
        <p:spPr>
          <a:xfrm>
            <a:off x="1660175" y="1265775"/>
            <a:ext cx="5975400" cy="3279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Start</a:t>
            </a:r>
            <a:endParaRPr/>
          </a:p>
          <a:p>
            <a:pPr marL="457200" lvl="0" indent="-342900" algn="l" rtl="0">
              <a:spcBef>
                <a:spcPts val="0"/>
              </a:spcBef>
              <a:spcAft>
                <a:spcPts val="0"/>
              </a:spcAft>
              <a:buSzPts val="1800"/>
              <a:buChar char="●"/>
            </a:pPr>
            <a:r>
              <a:rPr lang="en"/>
              <a:t>Import json and request libraries</a:t>
            </a:r>
            <a:endParaRPr/>
          </a:p>
          <a:p>
            <a:pPr marL="457200" lvl="0" indent="-342900" algn="l" rtl="0">
              <a:spcBef>
                <a:spcPts val="0"/>
              </a:spcBef>
              <a:spcAft>
                <a:spcPts val="0"/>
              </a:spcAft>
              <a:buSzPts val="1800"/>
              <a:buChar char="●"/>
            </a:pPr>
            <a:r>
              <a:rPr lang="en"/>
              <a:t>Creating speak function to accept string from parsing JSON library and sending it separate headlines</a:t>
            </a:r>
            <a:endParaRPr/>
          </a:p>
          <a:p>
            <a:pPr marL="457200" lvl="0" indent="-342900" algn="l" rtl="0">
              <a:spcBef>
                <a:spcPts val="0"/>
              </a:spcBef>
              <a:spcAft>
                <a:spcPts val="0"/>
              </a:spcAft>
              <a:buSzPts val="1800"/>
              <a:buChar char="●"/>
            </a:pPr>
            <a:r>
              <a:rPr lang="en"/>
              <a:t>Make main script that accepts news API URL and parses the raw JSON file</a:t>
            </a:r>
            <a:endParaRPr/>
          </a:p>
          <a:p>
            <a:pPr marL="457200" lvl="0" indent="-342900" algn="l" rtl="0">
              <a:spcBef>
                <a:spcPts val="0"/>
              </a:spcBef>
              <a:spcAft>
                <a:spcPts val="0"/>
              </a:spcAft>
              <a:buSzPts val="1800"/>
              <a:buChar char="●"/>
            </a:pPr>
            <a:r>
              <a:rPr lang="en"/>
              <a:t>Convert the JSON to python dictionary</a:t>
            </a:r>
            <a:endParaRPr/>
          </a:p>
          <a:p>
            <a:pPr marL="457200" lvl="0" indent="-342900" algn="l" rtl="0">
              <a:spcBef>
                <a:spcPts val="0"/>
              </a:spcBef>
              <a:spcAft>
                <a:spcPts val="0"/>
              </a:spcAft>
              <a:buSzPts val="1800"/>
              <a:buChar char="●"/>
            </a:pPr>
            <a:r>
              <a:rPr lang="en"/>
              <a:t>Iterate the dictionary for news headline to and pass them to speak function for it to be read aloud</a:t>
            </a:r>
            <a:endParaRPr/>
          </a:p>
          <a:p>
            <a:pPr marL="457200" lvl="0" indent="-342900" algn="l" rtl="0">
              <a:spcBef>
                <a:spcPts val="0"/>
              </a:spcBef>
              <a:spcAft>
                <a:spcPts val="0"/>
              </a:spcAft>
              <a:buSzPts val="1800"/>
              <a:buChar char="●"/>
            </a:pPr>
            <a:r>
              <a:rPr lang="en"/>
              <a:t>end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2"/>
          <p:cNvSpPr txBox="1">
            <a:spLocks noGrp="1"/>
          </p:cNvSpPr>
          <p:nvPr>
            <p:ph type="ctrTitle"/>
          </p:nvPr>
        </p:nvSpPr>
        <p:spPr>
          <a:xfrm>
            <a:off x="4285500" y="2832875"/>
            <a:ext cx="3657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334" name="Google Shape;334;p52"/>
          <p:cNvPicPr preferRelativeResize="0"/>
          <p:nvPr/>
        </p:nvPicPr>
        <p:blipFill>
          <a:blip r:embed="rId3">
            <a:alphaModFix/>
          </a:blip>
          <a:stretch>
            <a:fillRect/>
          </a:stretch>
        </p:blipFill>
        <p:spPr>
          <a:xfrm>
            <a:off x="4285500" y="152400"/>
            <a:ext cx="3837000" cy="4838700"/>
          </a:xfrm>
          <a:prstGeom prst="roundRect">
            <a:avLst>
              <a:gd name="adj" fmla="val 16667"/>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3"/>
          <p:cNvSpPr txBox="1">
            <a:spLocks noGrp="1"/>
          </p:cNvSpPr>
          <p:nvPr>
            <p:ph type="title"/>
          </p:nvPr>
        </p:nvSpPr>
        <p:spPr>
          <a:xfrm>
            <a:off x="3650625" y="3176225"/>
            <a:ext cx="3354900" cy="138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Summary &amp;</a:t>
            </a:r>
            <a:endParaRPr/>
          </a:p>
          <a:p>
            <a:pPr marL="0" lvl="0" indent="0" algn="l" rtl="0">
              <a:spcBef>
                <a:spcPts val="0"/>
              </a:spcBef>
              <a:spcAft>
                <a:spcPts val="0"/>
              </a:spcAft>
              <a:buNone/>
            </a:pPr>
            <a:r>
              <a:rPr lang="en"/>
              <a:t>Future Works</a:t>
            </a:r>
            <a:endParaRPr/>
          </a:p>
        </p:txBody>
      </p:sp>
      <p:sp>
        <p:nvSpPr>
          <p:cNvPr id="340" name="Google Shape;340;p5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cxnSp>
        <p:nvCxnSpPr>
          <p:cNvPr id="341" name="Google Shape;341;p5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42" name="Google Shape;342;p53"/>
          <p:cNvSpPr txBox="1"/>
          <p:nvPr/>
        </p:nvSpPr>
        <p:spPr>
          <a:xfrm>
            <a:off x="6409450" y="3668225"/>
            <a:ext cx="226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4"/>
          <p:cNvSpPr txBox="1">
            <a:spLocks noGrp="1"/>
          </p:cNvSpPr>
          <p:nvPr>
            <p:ph type="title"/>
          </p:nvPr>
        </p:nvSpPr>
        <p:spPr>
          <a:xfrm>
            <a:off x="253475" y="5061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48" name="Google Shape;348;p54"/>
          <p:cNvSpPr txBox="1">
            <a:spLocks noGrp="1"/>
          </p:cNvSpPr>
          <p:nvPr>
            <p:ph type="body" idx="1"/>
          </p:nvPr>
        </p:nvSpPr>
        <p:spPr>
          <a:xfrm>
            <a:off x="5307275" y="422650"/>
            <a:ext cx="3584100" cy="46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t>Every end user is a customer</a:t>
            </a:r>
            <a:r>
              <a:rPr lang="en"/>
              <a:t>,</a:t>
            </a:r>
            <a:endParaRPr/>
          </a:p>
          <a:p>
            <a:pPr marL="0" lvl="0" indent="0" algn="l" rtl="0">
              <a:spcBef>
                <a:spcPts val="1600"/>
              </a:spcBef>
              <a:spcAft>
                <a:spcPts val="1600"/>
              </a:spcAft>
              <a:buNone/>
            </a:pPr>
            <a:r>
              <a:rPr lang="en"/>
              <a:t> so to save time of reading, enhance customer experience, for global market penetration and more autonomy for the digital content owner, this algorithm, ‘News API’ is created. So, with the help of python, this algorithm is coded as it is easy to read, has improved productivity and most importantly has vast libraries support. With the use of requests library (for https requests), json (for data flow) and win32com library(for converting text to speech),we have come up with this news reader.</a:t>
            </a:r>
            <a:endParaRPr/>
          </a:p>
        </p:txBody>
      </p:sp>
      <p:cxnSp>
        <p:nvCxnSpPr>
          <p:cNvPr id="349" name="Google Shape;349;p54"/>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50" name="Google Shape;350;p54"/>
          <p:cNvPicPr preferRelativeResize="0"/>
          <p:nvPr/>
        </p:nvPicPr>
        <p:blipFill rotWithShape="1">
          <a:blip r:embed="rId3">
            <a:alphaModFix/>
          </a:blip>
          <a:srcRect t="10285" b="10293"/>
          <a:stretch/>
        </p:blipFill>
        <p:spPr>
          <a:xfrm>
            <a:off x="-422250" y="-236700"/>
            <a:ext cx="4714800" cy="5616900"/>
          </a:xfrm>
          <a:prstGeom prst="flowChartDelay">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7"/>
          <p:cNvSpPr txBox="1">
            <a:spLocks noGrp="1"/>
          </p:cNvSpPr>
          <p:nvPr>
            <p:ph type="title"/>
          </p:nvPr>
        </p:nvSpPr>
        <p:spPr>
          <a:xfrm>
            <a:off x="3760325" y="2393650"/>
            <a:ext cx="3068700" cy="138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Motivation</a:t>
            </a:r>
            <a:endParaRPr/>
          </a:p>
        </p:txBody>
      </p:sp>
      <p:sp>
        <p:nvSpPr>
          <p:cNvPr id="167" name="Google Shape;167;p37"/>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8" name="Google Shape;168;p37"/>
          <p:cNvSpPr txBox="1">
            <a:spLocks noGrp="1"/>
          </p:cNvSpPr>
          <p:nvPr>
            <p:ph type="subTitle" idx="1"/>
          </p:nvPr>
        </p:nvSpPr>
        <p:spPr>
          <a:xfrm>
            <a:off x="3672450" y="3858100"/>
            <a:ext cx="3068700" cy="3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Behind building a python news</a:t>
            </a:r>
            <a:endParaRPr/>
          </a:p>
          <a:p>
            <a:pPr marL="0" lvl="0" indent="0" algn="l" rtl="0">
              <a:spcBef>
                <a:spcPts val="0"/>
              </a:spcBef>
              <a:spcAft>
                <a:spcPts val="0"/>
              </a:spcAft>
              <a:buNone/>
            </a:pPr>
            <a:r>
              <a:rPr lang="en"/>
              <a:t>reader</a:t>
            </a:r>
            <a:endParaRPr/>
          </a:p>
        </p:txBody>
      </p:sp>
      <p:cxnSp>
        <p:nvCxnSpPr>
          <p:cNvPr id="169" name="Google Shape;169;p37"/>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5"/>
          <p:cNvSpPr txBox="1">
            <a:spLocks noGrp="1"/>
          </p:cNvSpPr>
          <p:nvPr>
            <p:ph type="subTitle" idx="1"/>
          </p:nvPr>
        </p:nvSpPr>
        <p:spPr>
          <a:xfrm>
            <a:off x="5002025" y="414025"/>
            <a:ext cx="2871600" cy="12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What can be the possible future works for News Reader? Here are a few..</a:t>
            </a:r>
            <a:endParaRPr sz="1300"/>
          </a:p>
        </p:txBody>
      </p:sp>
      <p:sp>
        <p:nvSpPr>
          <p:cNvPr id="356" name="Google Shape;356;p55"/>
          <p:cNvSpPr txBox="1">
            <a:spLocks noGrp="1"/>
          </p:cNvSpPr>
          <p:nvPr>
            <p:ph type="body" idx="2"/>
          </p:nvPr>
        </p:nvSpPr>
        <p:spPr>
          <a:xfrm>
            <a:off x="4703375" y="1534025"/>
            <a:ext cx="3468900" cy="223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Optimising algorithm to stay informed about the full news just by key topics rather than reading it from a variety of viewpoints</a:t>
            </a:r>
            <a:endParaRPr>
              <a:solidFill>
                <a:schemeClr val="lt1"/>
              </a:solidFill>
            </a:endParaRPr>
          </a:p>
          <a:p>
            <a:pPr marL="457200" lvl="0" indent="-317500" algn="l" rtl="0">
              <a:spcBef>
                <a:spcPts val="1000"/>
              </a:spcBef>
              <a:spcAft>
                <a:spcPts val="0"/>
              </a:spcAft>
              <a:buClr>
                <a:schemeClr val="lt1"/>
              </a:buClr>
              <a:buSzPts val="1400"/>
              <a:buChar char="●"/>
            </a:pPr>
            <a:r>
              <a:rPr lang="en"/>
              <a:t>Going deep, algorithm could be modified so to automatically archive the stories once read to keep you focused on what’s new</a:t>
            </a:r>
            <a:endParaRPr/>
          </a:p>
          <a:p>
            <a:pPr marL="457200" lvl="0" indent="-317500" algn="l" rtl="0">
              <a:spcBef>
                <a:spcPts val="1000"/>
              </a:spcBef>
              <a:spcAft>
                <a:spcPts val="0"/>
              </a:spcAft>
              <a:buSzPts val="1400"/>
              <a:buChar char="●"/>
            </a:pPr>
            <a:r>
              <a:rPr lang="en"/>
              <a:t>Algorithms when optimised smartly will not just help reading the news but also can translate it to other languages also</a:t>
            </a:r>
            <a:endParaRPr/>
          </a:p>
          <a:p>
            <a:pPr marL="457200" lvl="0" indent="0" algn="l" rtl="0">
              <a:spcBef>
                <a:spcPts val="1000"/>
              </a:spcBef>
              <a:spcAft>
                <a:spcPts val="0"/>
              </a:spcAft>
              <a:buNone/>
            </a:pPr>
            <a:endParaRPr/>
          </a:p>
          <a:p>
            <a:pPr marL="457200" lvl="0" indent="0" algn="l" rtl="0">
              <a:spcBef>
                <a:spcPts val="1000"/>
              </a:spcBef>
              <a:spcAft>
                <a:spcPts val="1000"/>
              </a:spcAft>
              <a:buNone/>
            </a:pPr>
            <a:endParaRPr>
              <a:solidFill>
                <a:schemeClr val="lt1"/>
              </a:solidFill>
            </a:endParaRPr>
          </a:p>
        </p:txBody>
      </p:sp>
      <p:sp>
        <p:nvSpPr>
          <p:cNvPr id="357" name="Google Shape;357;p55"/>
          <p:cNvSpPr txBox="1">
            <a:spLocks noGrp="1"/>
          </p:cNvSpPr>
          <p:nvPr>
            <p:ph type="title"/>
          </p:nvPr>
        </p:nvSpPr>
        <p:spPr>
          <a:xfrm>
            <a:off x="986325" y="17796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t>
            </a:r>
            <a:endParaRPr/>
          </a:p>
        </p:txBody>
      </p:sp>
      <p:cxnSp>
        <p:nvCxnSpPr>
          <p:cNvPr id="358" name="Google Shape;358;p55"/>
          <p:cNvCxnSpPr/>
          <p:nvPr/>
        </p:nvCxnSpPr>
        <p:spPr>
          <a:xfrm>
            <a:off x="986325" y="167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Google Shape;363;p56"/>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cxnSp>
        <p:nvCxnSpPr>
          <p:cNvPr id="364" name="Google Shape;364;p5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8"/>
          <p:cNvSpPr txBox="1">
            <a:spLocks noGrp="1"/>
          </p:cNvSpPr>
          <p:nvPr>
            <p:ph type="subTitle" idx="1"/>
          </p:nvPr>
        </p:nvSpPr>
        <p:spPr>
          <a:xfrm>
            <a:off x="5002025" y="414025"/>
            <a:ext cx="2871600" cy="12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help of Python build an application that reads out news headline from various sources.</a:t>
            </a:r>
            <a:endParaRPr/>
          </a:p>
        </p:txBody>
      </p:sp>
      <p:sp>
        <p:nvSpPr>
          <p:cNvPr id="175" name="Google Shape;175;p38"/>
          <p:cNvSpPr txBox="1">
            <a:spLocks noGrp="1"/>
          </p:cNvSpPr>
          <p:nvPr>
            <p:ph type="body" idx="2"/>
          </p:nvPr>
        </p:nvSpPr>
        <p:spPr>
          <a:xfrm>
            <a:off x="4703375" y="1534025"/>
            <a:ext cx="3468900" cy="223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Collect news headlines via NewsAPI</a:t>
            </a:r>
            <a:endParaRPr>
              <a:solidFill>
                <a:schemeClr val="lt1"/>
              </a:solidFill>
            </a:endParaRPr>
          </a:p>
          <a:p>
            <a:pPr marL="457200" lvl="0" indent="-317500" algn="l" rtl="0">
              <a:spcBef>
                <a:spcPts val="1000"/>
              </a:spcBef>
              <a:spcAft>
                <a:spcPts val="0"/>
              </a:spcAft>
              <a:buClr>
                <a:schemeClr val="lt1"/>
              </a:buClr>
              <a:buSzPts val="1400"/>
              <a:buChar char="●"/>
            </a:pPr>
            <a:r>
              <a:rPr lang="en"/>
              <a:t>Using python to interact with Microsoft speech sdk to convert speech to text</a:t>
            </a:r>
            <a:endParaRPr/>
          </a:p>
          <a:p>
            <a:pPr marL="457200" lvl="0" indent="-317500" algn="l" rtl="0">
              <a:spcBef>
                <a:spcPts val="1000"/>
              </a:spcBef>
              <a:spcAft>
                <a:spcPts val="0"/>
              </a:spcAft>
              <a:buSzPts val="1400"/>
              <a:buChar char="●"/>
            </a:pPr>
            <a:r>
              <a:rPr lang="en"/>
              <a:t>Creating a time effective way to listen to top news any time</a:t>
            </a:r>
            <a:endParaRPr/>
          </a:p>
          <a:p>
            <a:pPr marL="457200" lvl="0" indent="0" algn="l" rtl="0">
              <a:spcBef>
                <a:spcPts val="1000"/>
              </a:spcBef>
              <a:spcAft>
                <a:spcPts val="0"/>
              </a:spcAft>
              <a:buNone/>
            </a:pPr>
            <a:endParaRPr/>
          </a:p>
          <a:p>
            <a:pPr marL="457200" lvl="0" indent="0" algn="l" rtl="0">
              <a:spcBef>
                <a:spcPts val="1000"/>
              </a:spcBef>
              <a:spcAft>
                <a:spcPts val="1000"/>
              </a:spcAft>
              <a:buNone/>
            </a:pPr>
            <a:endParaRPr>
              <a:solidFill>
                <a:schemeClr val="lt1"/>
              </a:solidFill>
            </a:endParaRPr>
          </a:p>
        </p:txBody>
      </p:sp>
      <p:sp>
        <p:nvSpPr>
          <p:cNvPr id="176" name="Google Shape;176;p38"/>
          <p:cNvSpPr txBox="1">
            <a:spLocks noGrp="1"/>
          </p:cNvSpPr>
          <p:nvPr>
            <p:ph type="title"/>
          </p:nvPr>
        </p:nvSpPr>
        <p:spPr>
          <a:xfrm>
            <a:off x="1159900" y="2101050"/>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cxnSp>
        <p:nvCxnSpPr>
          <p:cNvPr id="177" name="Google Shape;177;p38"/>
          <p:cNvCxnSpPr/>
          <p:nvPr/>
        </p:nvCxnSpPr>
        <p:spPr>
          <a:xfrm>
            <a:off x="886650" y="21010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9"/>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 Behind</a:t>
            </a:r>
            <a:endParaRPr/>
          </a:p>
        </p:txBody>
      </p:sp>
      <p:cxnSp>
        <p:nvCxnSpPr>
          <p:cNvPr id="183" name="Google Shape;183;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4" name="Google Shape;184;p39"/>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ECO-FRIENDLY</a:t>
            </a:r>
            <a:endParaRPr/>
          </a:p>
        </p:txBody>
      </p:sp>
      <p:sp>
        <p:nvSpPr>
          <p:cNvPr id="185" name="Google Shape;185;p39"/>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Replacing traditional NewsPapers with a reader that takes less toll on the our planet earth</a:t>
            </a:r>
            <a:endParaRPr dirty="0"/>
          </a:p>
        </p:txBody>
      </p:sp>
      <p:sp>
        <p:nvSpPr>
          <p:cNvPr id="186" name="Google Shape;186;p39"/>
          <p:cNvSpPr txBox="1">
            <a:spLocks noGrp="1"/>
          </p:cNvSpPr>
          <p:nvPr>
            <p:ph type="title" idx="2"/>
          </p:nvPr>
        </p:nvSpPr>
        <p:spPr>
          <a:xfrm>
            <a:off x="5870300" y="2615575"/>
            <a:ext cx="2383500" cy="68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MULTI-SOURCED</a:t>
            </a:r>
            <a:endParaRPr/>
          </a:p>
        </p:txBody>
      </p:sp>
      <p:sp>
        <p:nvSpPr>
          <p:cNvPr id="187" name="Google Shape;187;p39"/>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 NewsAPI for multiple sources to get current news from any topic</a:t>
            </a:r>
            <a:endParaRPr/>
          </a:p>
        </p:txBody>
      </p:sp>
      <p:sp>
        <p:nvSpPr>
          <p:cNvPr id="188" name="Google Shape;188;p39"/>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HEADLINES</a:t>
            </a:r>
            <a:endParaRPr/>
          </a:p>
        </p:txBody>
      </p:sp>
      <p:sp>
        <p:nvSpPr>
          <p:cNvPr id="189" name="Google Shape;189;p39"/>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Consuming only headline news that matters for time saving</a:t>
            </a:r>
            <a:endParaRPr/>
          </a:p>
        </p:txBody>
      </p:sp>
      <p:cxnSp>
        <p:nvCxnSpPr>
          <p:cNvPr id="190" name="Google Shape;190;p39"/>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91" name="Google Shape;191;p39"/>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92" name="Google Shape;192;p39"/>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3" name="Google Shape;193;p39"/>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9"/>
          <p:cNvSpPr/>
          <p:nvPr/>
        </p:nvSpPr>
        <p:spPr>
          <a:xfrm>
            <a:off x="4169209"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9"/>
          <p:cNvSpPr/>
          <p:nvPr/>
        </p:nvSpPr>
        <p:spPr>
          <a:xfrm>
            <a:off x="65133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9"/>
          <p:cNvSpPr/>
          <p:nvPr/>
        </p:nvSpPr>
        <p:spPr>
          <a:xfrm>
            <a:off x="4332807" y="2050738"/>
            <a:ext cx="357408" cy="357408"/>
          </a:xfrm>
          <a:custGeom>
            <a:avLst/>
            <a:gdLst/>
            <a:ahLst/>
            <a:cxnLst/>
            <a:rect l="l" t="t" r="r" b="b"/>
            <a:pathLst>
              <a:path w="11169" h="11169" extrusionOk="0">
                <a:moveTo>
                  <a:pt x="5585" y="382"/>
                </a:moveTo>
                <a:cubicBezTo>
                  <a:pt x="6990" y="382"/>
                  <a:pt x="8311" y="930"/>
                  <a:pt x="9311" y="1906"/>
                </a:cubicBezTo>
                <a:cubicBezTo>
                  <a:pt x="10300" y="2906"/>
                  <a:pt x="10835" y="4216"/>
                  <a:pt x="10835" y="5633"/>
                </a:cubicBezTo>
                <a:cubicBezTo>
                  <a:pt x="10835" y="7002"/>
                  <a:pt x="10288" y="8311"/>
                  <a:pt x="9311" y="9312"/>
                </a:cubicBezTo>
                <a:cubicBezTo>
                  <a:pt x="8311" y="10300"/>
                  <a:pt x="7002" y="10836"/>
                  <a:pt x="5585" y="10836"/>
                </a:cubicBezTo>
                <a:cubicBezTo>
                  <a:pt x="4192" y="10836"/>
                  <a:pt x="2858" y="10288"/>
                  <a:pt x="1870" y="9312"/>
                </a:cubicBezTo>
                <a:cubicBezTo>
                  <a:pt x="870" y="8311"/>
                  <a:pt x="334" y="7002"/>
                  <a:pt x="334" y="5585"/>
                </a:cubicBezTo>
                <a:cubicBezTo>
                  <a:pt x="334" y="4192"/>
                  <a:pt x="882" y="2858"/>
                  <a:pt x="1870" y="1870"/>
                </a:cubicBezTo>
                <a:cubicBezTo>
                  <a:pt x="1953" y="1775"/>
                  <a:pt x="2061" y="1668"/>
                  <a:pt x="2168" y="1596"/>
                </a:cubicBezTo>
                <a:lnTo>
                  <a:pt x="2418" y="2001"/>
                </a:lnTo>
                <a:cubicBezTo>
                  <a:pt x="2465" y="2073"/>
                  <a:pt x="2489" y="2180"/>
                  <a:pt x="2465" y="2263"/>
                </a:cubicBezTo>
                <a:lnTo>
                  <a:pt x="2168" y="3537"/>
                </a:lnTo>
                <a:cubicBezTo>
                  <a:pt x="2120" y="3692"/>
                  <a:pt x="2180" y="3870"/>
                  <a:pt x="2299" y="4013"/>
                </a:cubicBezTo>
                <a:lnTo>
                  <a:pt x="3489" y="5228"/>
                </a:lnTo>
                <a:cubicBezTo>
                  <a:pt x="3586" y="5335"/>
                  <a:pt x="3721" y="5384"/>
                  <a:pt x="3869" y="5384"/>
                </a:cubicBezTo>
                <a:cubicBezTo>
                  <a:pt x="3885" y="5384"/>
                  <a:pt x="3901" y="5384"/>
                  <a:pt x="3918" y="5382"/>
                </a:cubicBezTo>
                <a:lnTo>
                  <a:pt x="4811" y="5275"/>
                </a:lnTo>
                <a:lnTo>
                  <a:pt x="5692" y="6014"/>
                </a:lnTo>
                <a:lnTo>
                  <a:pt x="5418" y="6752"/>
                </a:lnTo>
                <a:cubicBezTo>
                  <a:pt x="5406" y="6787"/>
                  <a:pt x="5406" y="6847"/>
                  <a:pt x="5442" y="6883"/>
                </a:cubicBezTo>
                <a:lnTo>
                  <a:pt x="5573" y="7109"/>
                </a:lnTo>
                <a:cubicBezTo>
                  <a:pt x="5606" y="7158"/>
                  <a:pt x="5661" y="7185"/>
                  <a:pt x="5720" y="7185"/>
                </a:cubicBezTo>
                <a:cubicBezTo>
                  <a:pt x="5746" y="7185"/>
                  <a:pt x="5773" y="7179"/>
                  <a:pt x="5799" y="7168"/>
                </a:cubicBezTo>
                <a:cubicBezTo>
                  <a:pt x="5871" y="7121"/>
                  <a:pt x="5894" y="7014"/>
                  <a:pt x="5859" y="6942"/>
                </a:cubicBezTo>
                <a:lnTo>
                  <a:pt x="5763" y="6787"/>
                </a:lnTo>
                <a:lnTo>
                  <a:pt x="6133" y="5799"/>
                </a:lnTo>
                <a:lnTo>
                  <a:pt x="7621" y="6002"/>
                </a:lnTo>
                <a:lnTo>
                  <a:pt x="8930" y="6930"/>
                </a:lnTo>
                <a:cubicBezTo>
                  <a:pt x="8978" y="6954"/>
                  <a:pt x="9014" y="7002"/>
                  <a:pt x="9014" y="7061"/>
                </a:cubicBezTo>
                <a:cubicBezTo>
                  <a:pt x="9014" y="7121"/>
                  <a:pt x="8990" y="7168"/>
                  <a:pt x="8966" y="7204"/>
                </a:cubicBezTo>
                <a:lnTo>
                  <a:pt x="6466" y="10169"/>
                </a:lnTo>
                <a:lnTo>
                  <a:pt x="6454" y="10169"/>
                </a:lnTo>
                <a:lnTo>
                  <a:pt x="6275" y="10038"/>
                </a:lnTo>
                <a:lnTo>
                  <a:pt x="6275" y="10026"/>
                </a:lnTo>
                <a:lnTo>
                  <a:pt x="6597" y="8264"/>
                </a:lnTo>
                <a:cubicBezTo>
                  <a:pt x="6597" y="8216"/>
                  <a:pt x="6597" y="8192"/>
                  <a:pt x="6585" y="8145"/>
                </a:cubicBezTo>
                <a:lnTo>
                  <a:pt x="6192" y="7502"/>
                </a:lnTo>
                <a:cubicBezTo>
                  <a:pt x="6167" y="7452"/>
                  <a:pt x="6109" y="7426"/>
                  <a:pt x="6051" y="7426"/>
                </a:cubicBezTo>
                <a:cubicBezTo>
                  <a:pt x="6025" y="7426"/>
                  <a:pt x="6000" y="7431"/>
                  <a:pt x="5978" y="7442"/>
                </a:cubicBezTo>
                <a:cubicBezTo>
                  <a:pt x="5894" y="7490"/>
                  <a:pt x="5871" y="7597"/>
                  <a:pt x="5918" y="7668"/>
                </a:cubicBezTo>
                <a:lnTo>
                  <a:pt x="6275" y="8264"/>
                </a:lnTo>
                <a:lnTo>
                  <a:pt x="5954" y="9966"/>
                </a:lnTo>
                <a:cubicBezTo>
                  <a:pt x="5930" y="10097"/>
                  <a:pt x="5990" y="10216"/>
                  <a:pt x="6097" y="10300"/>
                </a:cubicBezTo>
                <a:lnTo>
                  <a:pt x="6275" y="10443"/>
                </a:lnTo>
                <a:cubicBezTo>
                  <a:pt x="6335" y="10478"/>
                  <a:pt x="6406" y="10502"/>
                  <a:pt x="6466" y="10502"/>
                </a:cubicBezTo>
                <a:cubicBezTo>
                  <a:pt x="6573" y="10502"/>
                  <a:pt x="6656" y="10455"/>
                  <a:pt x="6716" y="10383"/>
                </a:cubicBezTo>
                <a:lnTo>
                  <a:pt x="9216" y="7418"/>
                </a:lnTo>
                <a:cubicBezTo>
                  <a:pt x="9311" y="7311"/>
                  <a:pt x="9347" y="7168"/>
                  <a:pt x="9335" y="7014"/>
                </a:cubicBezTo>
                <a:cubicBezTo>
                  <a:pt x="9323" y="6871"/>
                  <a:pt x="9228" y="6752"/>
                  <a:pt x="9133" y="6656"/>
                </a:cubicBezTo>
                <a:lnTo>
                  <a:pt x="7787" y="5716"/>
                </a:lnTo>
                <a:cubicBezTo>
                  <a:pt x="7776" y="5704"/>
                  <a:pt x="7740" y="5692"/>
                  <a:pt x="7716" y="5692"/>
                </a:cubicBezTo>
                <a:lnTo>
                  <a:pt x="6049" y="5454"/>
                </a:lnTo>
                <a:cubicBezTo>
                  <a:pt x="6040" y="5452"/>
                  <a:pt x="6031" y="5452"/>
                  <a:pt x="6022" y="5452"/>
                </a:cubicBezTo>
                <a:cubicBezTo>
                  <a:pt x="5958" y="5452"/>
                  <a:pt x="5891" y="5488"/>
                  <a:pt x="5871" y="5561"/>
                </a:cubicBezTo>
                <a:lnTo>
                  <a:pt x="5811" y="5704"/>
                </a:lnTo>
                <a:lnTo>
                  <a:pt x="4966" y="4990"/>
                </a:lnTo>
                <a:cubicBezTo>
                  <a:pt x="4930" y="4966"/>
                  <a:pt x="4882" y="4942"/>
                  <a:pt x="4847" y="4942"/>
                </a:cubicBezTo>
                <a:lnTo>
                  <a:pt x="4216" y="5025"/>
                </a:lnTo>
                <a:lnTo>
                  <a:pt x="4192" y="4466"/>
                </a:lnTo>
                <a:cubicBezTo>
                  <a:pt x="4192" y="4382"/>
                  <a:pt x="4251" y="4287"/>
                  <a:pt x="4335" y="4275"/>
                </a:cubicBezTo>
                <a:lnTo>
                  <a:pt x="5466" y="4097"/>
                </a:lnTo>
                <a:lnTo>
                  <a:pt x="5478" y="4501"/>
                </a:lnTo>
                <a:cubicBezTo>
                  <a:pt x="5478" y="4585"/>
                  <a:pt x="5561" y="4668"/>
                  <a:pt x="5644" y="4668"/>
                </a:cubicBezTo>
                <a:cubicBezTo>
                  <a:pt x="5740" y="4668"/>
                  <a:pt x="5811" y="4585"/>
                  <a:pt x="5811" y="4501"/>
                </a:cubicBezTo>
                <a:lnTo>
                  <a:pt x="5799" y="3978"/>
                </a:lnTo>
                <a:lnTo>
                  <a:pt x="6454" y="3239"/>
                </a:lnTo>
                <a:cubicBezTo>
                  <a:pt x="6514" y="3156"/>
                  <a:pt x="6514" y="3073"/>
                  <a:pt x="6430" y="3001"/>
                </a:cubicBezTo>
                <a:cubicBezTo>
                  <a:pt x="6396" y="2973"/>
                  <a:pt x="6359" y="2958"/>
                  <a:pt x="6321" y="2958"/>
                </a:cubicBezTo>
                <a:cubicBezTo>
                  <a:pt x="6279" y="2958"/>
                  <a:pt x="6236" y="2976"/>
                  <a:pt x="6192" y="3013"/>
                </a:cubicBezTo>
                <a:lnTo>
                  <a:pt x="5525" y="3775"/>
                </a:lnTo>
                <a:lnTo>
                  <a:pt x="4275" y="3978"/>
                </a:lnTo>
                <a:cubicBezTo>
                  <a:pt x="4025" y="4025"/>
                  <a:pt x="3835" y="4251"/>
                  <a:pt x="3847" y="4513"/>
                </a:cubicBezTo>
                <a:lnTo>
                  <a:pt x="3870" y="5085"/>
                </a:lnTo>
                <a:lnTo>
                  <a:pt x="3858" y="5085"/>
                </a:lnTo>
                <a:cubicBezTo>
                  <a:pt x="3799" y="5085"/>
                  <a:pt x="3739" y="5061"/>
                  <a:pt x="3716" y="5025"/>
                </a:cubicBezTo>
                <a:lnTo>
                  <a:pt x="2525" y="3799"/>
                </a:lnTo>
                <a:cubicBezTo>
                  <a:pt x="2477" y="3751"/>
                  <a:pt x="2465" y="3692"/>
                  <a:pt x="2477" y="3620"/>
                </a:cubicBezTo>
                <a:lnTo>
                  <a:pt x="2775" y="2358"/>
                </a:lnTo>
                <a:cubicBezTo>
                  <a:pt x="2823" y="2180"/>
                  <a:pt x="2787" y="1989"/>
                  <a:pt x="2680" y="1834"/>
                </a:cubicBezTo>
                <a:lnTo>
                  <a:pt x="2418" y="1406"/>
                </a:lnTo>
                <a:cubicBezTo>
                  <a:pt x="2668" y="1215"/>
                  <a:pt x="2954" y="1037"/>
                  <a:pt x="3239" y="894"/>
                </a:cubicBezTo>
                <a:lnTo>
                  <a:pt x="3454" y="1251"/>
                </a:lnTo>
                <a:cubicBezTo>
                  <a:pt x="3485" y="1306"/>
                  <a:pt x="3536" y="1330"/>
                  <a:pt x="3588" y="1330"/>
                </a:cubicBezTo>
                <a:cubicBezTo>
                  <a:pt x="3616" y="1330"/>
                  <a:pt x="3643" y="1323"/>
                  <a:pt x="3668" y="1311"/>
                </a:cubicBezTo>
                <a:lnTo>
                  <a:pt x="4442" y="989"/>
                </a:lnTo>
                <a:lnTo>
                  <a:pt x="5168" y="953"/>
                </a:lnTo>
                <a:cubicBezTo>
                  <a:pt x="5216" y="953"/>
                  <a:pt x="5228" y="977"/>
                  <a:pt x="5240" y="989"/>
                </a:cubicBezTo>
                <a:cubicBezTo>
                  <a:pt x="5263" y="1001"/>
                  <a:pt x="5275" y="1013"/>
                  <a:pt x="5275" y="1061"/>
                </a:cubicBezTo>
                <a:cubicBezTo>
                  <a:pt x="5275" y="1096"/>
                  <a:pt x="5240" y="1120"/>
                  <a:pt x="5228" y="1132"/>
                </a:cubicBezTo>
                <a:lnTo>
                  <a:pt x="4585" y="1453"/>
                </a:lnTo>
                <a:cubicBezTo>
                  <a:pt x="4525" y="1477"/>
                  <a:pt x="4501" y="1525"/>
                  <a:pt x="4501" y="1596"/>
                </a:cubicBezTo>
                <a:cubicBezTo>
                  <a:pt x="4501" y="1668"/>
                  <a:pt x="4525" y="1715"/>
                  <a:pt x="4585" y="1751"/>
                </a:cubicBezTo>
                <a:lnTo>
                  <a:pt x="5621" y="2346"/>
                </a:lnTo>
                <a:cubicBezTo>
                  <a:pt x="5641" y="2360"/>
                  <a:pt x="5666" y="2366"/>
                  <a:pt x="5693" y="2366"/>
                </a:cubicBezTo>
                <a:cubicBezTo>
                  <a:pt x="5712" y="2366"/>
                  <a:pt x="5732" y="2363"/>
                  <a:pt x="5752" y="2358"/>
                </a:cubicBezTo>
                <a:cubicBezTo>
                  <a:pt x="5799" y="2346"/>
                  <a:pt x="5823" y="2311"/>
                  <a:pt x="5859" y="2263"/>
                </a:cubicBezTo>
                <a:lnTo>
                  <a:pt x="6109" y="1608"/>
                </a:lnTo>
                <a:lnTo>
                  <a:pt x="7240" y="2311"/>
                </a:lnTo>
                <a:lnTo>
                  <a:pt x="7240" y="2323"/>
                </a:lnTo>
                <a:cubicBezTo>
                  <a:pt x="7240" y="2323"/>
                  <a:pt x="7240" y="2346"/>
                  <a:pt x="7228" y="2346"/>
                </a:cubicBezTo>
                <a:lnTo>
                  <a:pt x="6716" y="2501"/>
                </a:lnTo>
                <a:cubicBezTo>
                  <a:pt x="6633" y="2537"/>
                  <a:pt x="6585" y="2620"/>
                  <a:pt x="6609" y="2715"/>
                </a:cubicBezTo>
                <a:cubicBezTo>
                  <a:pt x="6644" y="2787"/>
                  <a:pt x="6704" y="2835"/>
                  <a:pt x="6764" y="2835"/>
                </a:cubicBezTo>
                <a:cubicBezTo>
                  <a:pt x="6775" y="2835"/>
                  <a:pt x="6787" y="2835"/>
                  <a:pt x="6811" y="2823"/>
                </a:cubicBezTo>
                <a:lnTo>
                  <a:pt x="7311" y="2656"/>
                </a:lnTo>
                <a:cubicBezTo>
                  <a:pt x="7430" y="2608"/>
                  <a:pt x="7526" y="2501"/>
                  <a:pt x="7537" y="2370"/>
                </a:cubicBezTo>
                <a:cubicBezTo>
                  <a:pt x="7549" y="2239"/>
                  <a:pt x="7490" y="2120"/>
                  <a:pt x="7371" y="2049"/>
                </a:cubicBezTo>
                <a:lnTo>
                  <a:pt x="6073" y="1239"/>
                </a:lnTo>
                <a:cubicBezTo>
                  <a:pt x="6052" y="1225"/>
                  <a:pt x="6027" y="1219"/>
                  <a:pt x="6000" y="1219"/>
                </a:cubicBezTo>
                <a:cubicBezTo>
                  <a:pt x="5981" y="1219"/>
                  <a:pt x="5962" y="1222"/>
                  <a:pt x="5942" y="1227"/>
                </a:cubicBezTo>
                <a:cubicBezTo>
                  <a:pt x="5894" y="1239"/>
                  <a:pt x="5859" y="1275"/>
                  <a:pt x="5835" y="1311"/>
                </a:cubicBezTo>
                <a:lnTo>
                  <a:pt x="5585" y="1965"/>
                </a:lnTo>
                <a:lnTo>
                  <a:pt x="4990" y="1632"/>
                </a:lnTo>
                <a:lnTo>
                  <a:pt x="5347" y="1453"/>
                </a:lnTo>
                <a:cubicBezTo>
                  <a:pt x="5478" y="1394"/>
                  <a:pt x="5561" y="1275"/>
                  <a:pt x="5585" y="1120"/>
                </a:cubicBezTo>
                <a:cubicBezTo>
                  <a:pt x="5597" y="1001"/>
                  <a:pt x="5561" y="882"/>
                  <a:pt x="5478" y="775"/>
                </a:cubicBezTo>
                <a:cubicBezTo>
                  <a:pt x="5394" y="691"/>
                  <a:pt x="5275" y="644"/>
                  <a:pt x="5156" y="644"/>
                </a:cubicBezTo>
                <a:lnTo>
                  <a:pt x="4394" y="680"/>
                </a:lnTo>
                <a:cubicBezTo>
                  <a:pt x="4382" y="680"/>
                  <a:pt x="4347" y="680"/>
                  <a:pt x="4335" y="691"/>
                </a:cubicBezTo>
                <a:lnTo>
                  <a:pt x="3668" y="977"/>
                </a:lnTo>
                <a:lnTo>
                  <a:pt x="3549" y="775"/>
                </a:lnTo>
                <a:cubicBezTo>
                  <a:pt x="4192" y="513"/>
                  <a:pt x="4870" y="382"/>
                  <a:pt x="5585" y="382"/>
                </a:cubicBezTo>
                <a:close/>
                <a:moveTo>
                  <a:pt x="5585" y="1"/>
                </a:moveTo>
                <a:cubicBezTo>
                  <a:pt x="4097" y="1"/>
                  <a:pt x="2704" y="584"/>
                  <a:pt x="1644" y="1644"/>
                </a:cubicBezTo>
                <a:cubicBezTo>
                  <a:pt x="584" y="2704"/>
                  <a:pt x="1" y="4097"/>
                  <a:pt x="1" y="5585"/>
                </a:cubicBezTo>
                <a:cubicBezTo>
                  <a:pt x="1" y="7073"/>
                  <a:pt x="584" y="8478"/>
                  <a:pt x="1644" y="9526"/>
                </a:cubicBezTo>
                <a:cubicBezTo>
                  <a:pt x="2704" y="10586"/>
                  <a:pt x="4097" y="11169"/>
                  <a:pt x="5585" y="11169"/>
                </a:cubicBezTo>
                <a:cubicBezTo>
                  <a:pt x="7073" y="11169"/>
                  <a:pt x="8478" y="10586"/>
                  <a:pt x="9526" y="9526"/>
                </a:cubicBezTo>
                <a:cubicBezTo>
                  <a:pt x="10585" y="8478"/>
                  <a:pt x="11169" y="7073"/>
                  <a:pt x="11169" y="5585"/>
                </a:cubicBezTo>
                <a:cubicBezTo>
                  <a:pt x="11169" y="4097"/>
                  <a:pt x="10585" y="2692"/>
                  <a:pt x="9526" y="1644"/>
                </a:cubicBezTo>
                <a:cubicBezTo>
                  <a:pt x="8478" y="584"/>
                  <a:pt x="7073" y="1"/>
                  <a:pt x="5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endParaRPr>
          </a:p>
        </p:txBody>
      </p:sp>
      <p:grpSp>
        <p:nvGrpSpPr>
          <p:cNvPr id="197" name="Google Shape;197;p39"/>
          <p:cNvGrpSpPr/>
          <p:nvPr/>
        </p:nvGrpSpPr>
        <p:grpSpPr>
          <a:xfrm>
            <a:off x="1901129" y="2048348"/>
            <a:ext cx="361636" cy="362183"/>
            <a:chOff x="6259175" y="1559008"/>
            <a:chExt cx="271743" cy="272093"/>
          </a:xfrm>
        </p:grpSpPr>
        <p:sp>
          <p:nvSpPr>
            <p:cNvPr id="198" name="Google Shape;198;p39"/>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9"/>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9"/>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9"/>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9"/>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9"/>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9"/>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9"/>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9"/>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9"/>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9"/>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9"/>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9"/>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9"/>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9"/>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9"/>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9"/>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9"/>
          <p:cNvGrpSpPr/>
          <p:nvPr/>
        </p:nvGrpSpPr>
        <p:grpSpPr>
          <a:xfrm>
            <a:off x="6725084" y="2075203"/>
            <a:ext cx="261145" cy="308504"/>
            <a:chOff x="6707084" y="3387403"/>
            <a:chExt cx="261145" cy="308504"/>
          </a:xfrm>
        </p:grpSpPr>
        <p:sp>
          <p:nvSpPr>
            <p:cNvPr id="216" name="Google Shape;216;p39"/>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9"/>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9"/>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9"/>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0"/>
          <p:cNvSpPr txBox="1">
            <a:spLocks noGrp="1"/>
          </p:cNvSpPr>
          <p:nvPr>
            <p:ph type="title"/>
          </p:nvPr>
        </p:nvSpPr>
        <p:spPr>
          <a:xfrm>
            <a:off x="3760325" y="3061150"/>
            <a:ext cx="3354900" cy="138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Background Information  </a:t>
            </a:r>
            <a:endParaRPr/>
          </a:p>
        </p:txBody>
      </p:sp>
      <p:sp>
        <p:nvSpPr>
          <p:cNvPr id="225" name="Google Shape;225;p40"/>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26" name="Google Shape;226;p40"/>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1"/>
          <p:cNvSpPr txBox="1">
            <a:spLocks noGrp="1"/>
          </p:cNvSpPr>
          <p:nvPr>
            <p:ph type="subTitle" idx="5"/>
          </p:nvPr>
        </p:nvSpPr>
        <p:spPr>
          <a:xfrm>
            <a:off x="954600" y="1403750"/>
            <a:ext cx="7167900" cy="29469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Is  a simple JSON based REST API for searching and retrieving news articles from all over the world. </a:t>
            </a:r>
            <a:endParaRPr sz="1700">
              <a:latin typeface="Montserrat Medium"/>
              <a:ea typeface="Montserrat Medium"/>
              <a:cs typeface="Montserrat Medium"/>
              <a:sym typeface="Montserrat Medium"/>
            </a:endParaRPr>
          </a:p>
          <a:p>
            <a:pPr marL="457200" lvl="0" indent="0" algn="just" rtl="0">
              <a:spcBef>
                <a:spcPts val="0"/>
              </a:spcBef>
              <a:spcAft>
                <a:spcPts val="0"/>
              </a:spcAft>
              <a:buNone/>
            </a:pPr>
            <a:endParaRPr sz="1700">
              <a:latin typeface="Montserrat Medium"/>
              <a:ea typeface="Montserrat Medium"/>
              <a:cs typeface="Montserrat Medium"/>
              <a:sym typeface="Montserrat Medium"/>
            </a:endParaRPr>
          </a:p>
          <a:p>
            <a:pPr marL="457200" lvl="0" indent="-336550" algn="just" rtl="0">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Using this one can search top running new stories on a specific topic(keywords).</a:t>
            </a:r>
            <a:endParaRPr sz="1700">
              <a:latin typeface="Montserrat Medium"/>
              <a:ea typeface="Montserrat Medium"/>
              <a:cs typeface="Montserrat Medium"/>
              <a:sym typeface="Montserrat Medium"/>
            </a:endParaRPr>
          </a:p>
          <a:p>
            <a:pPr marL="457200" lvl="0" indent="0" algn="just" rtl="0">
              <a:spcBef>
                <a:spcPts val="0"/>
              </a:spcBef>
              <a:spcAft>
                <a:spcPts val="0"/>
              </a:spcAft>
              <a:buNone/>
            </a:pPr>
            <a:endParaRPr sz="1700">
              <a:latin typeface="Montserrat Medium"/>
              <a:ea typeface="Montserrat Medium"/>
              <a:cs typeface="Montserrat Medium"/>
              <a:sym typeface="Montserrat Medium"/>
            </a:endParaRPr>
          </a:p>
          <a:p>
            <a:pPr marL="457200" lvl="0" indent="-336550" algn="just" rtl="0">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News can be retrieved based on some criteria. </a:t>
            </a:r>
            <a:endParaRPr sz="1700">
              <a:latin typeface="Montserrat Medium"/>
              <a:ea typeface="Montserrat Medium"/>
              <a:cs typeface="Montserrat Medium"/>
              <a:sym typeface="Montserrat Medium"/>
            </a:endParaRPr>
          </a:p>
          <a:p>
            <a:pPr marL="457200" lvl="0" indent="0" algn="just" rtl="0">
              <a:spcBef>
                <a:spcPts val="0"/>
              </a:spcBef>
              <a:spcAft>
                <a:spcPts val="0"/>
              </a:spcAft>
              <a:buNone/>
            </a:pPr>
            <a:endParaRPr sz="1700">
              <a:latin typeface="Montserrat Medium"/>
              <a:ea typeface="Montserrat Medium"/>
              <a:cs typeface="Montserrat Medium"/>
              <a:sym typeface="Montserrat Medium"/>
            </a:endParaRPr>
          </a:p>
          <a:p>
            <a:pPr marL="457200" lvl="0" indent="-336550" algn="just" rtl="0">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This stores all the top headlines in a dictionary and once a keyword or a related topic is searched it retrieves news concerned. </a:t>
            </a:r>
            <a:endParaRPr sz="1700">
              <a:latin typeface="Montserrat Medium"/>
              <a:ea typeface="Montserrat Medium"/>
              <a:cs typeface="Montserrat Medium"/>
              <a:sym typeface="Montserrat Medium"/>
            </a:endParaRPr>
          </a:p>
          <a:p>
            <a:pPr marL="457200" lvl="0" indent="0" algn="just" rtl="0">
              <a:spcBef>
                <a:spcPts val="0"/>
              </a:spcBef>
              <a:spcAft>
                <a:spcPts val="0"/>
              </a:spcAft>
              <a:buNone/>
            </a:pPr>
            <a:r>
              <a:rPr lang="en">
                <a:latin typeface="Montserrat Medium"/>
                <a:ea typeface="Montserrat Medium"/>
                <a:cs typeface="Montserrat Medium"/>
                <a:sym typeface="Montserrat Medium"/>
              </a:rPr>
              <a:t> </a:t>
            </a:r>
            <a:endParaRPr>
              <a:latin typeface="Montserrat Medium"/>
              <a:ea typeface="Montserrat Medium"/>
              <a:cs typeface="Montserrat Medium"/>
              <a:sym typeface="Montserrat Medium"/>
            </a:endParaRPr>
          </a:p>
        </p:txBody>
      </p:sp>
      <p:sp>
        <p:nvSpPr>
          <p:cNvPr id="232" name="Google Shape;232;p41"/>
          <p:cNvSpPr txBox="1">
            <a:spLocks noGrp="1"/>
          </p:cNvSpPr>
          <p:nvPr>
            <p:ph type="title" idx="6"/>
          </p:nvPr>
        </p:nvSpPr>
        <p:spPr>
          <a:xfrm>
            <a:off x="954600" y="431225"/>
            <a:ext cx="72348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100"/>
              <a:t>What is NewsAPI? </a:t>
            </a:r>
            <a:endParaRPr sz="4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title" idx="6"/>
          </p:nvPr>
        </p:nvSpPr>
        <p:spPr>
          <a:xfrm>
            <a:off x="1048450" y="24946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38" name="Google Shape;238;p42"/>
          <p:cNvSpPr txBox="1">
            <a:spLocks noGrp="1"/>
          </p:cNvSpPr>
          <p:nvPr>
            <p:ph type="title"/>
          </p:nvPr>
        </p:nvSpPr>
        <p:spPr>
          <a:xfrm>
            <a:off x="3592072" y="30987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Quick </a:t>
            </a:r>
            <a:endParaRPr/>
          </a:p>
        </p:txBody>
      </p:sp>
      <p:sp>
        <p:nvSpPr>
          <p:cNvPr id="239" name="Google Shape;239;p42"/>
          <p:cNvSpPr txBox="1">
            <a:spLocks noGrp="1"/>
          </p:cNvSpPr>
          <p:nvPr>
            <p:ph type="title" idx="2"/>
          </p:nvPr>
        </p:nvSpPr>
        <p:spPr>
          <a:xfrm>
            <a:off x="6028553" y="30987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Vast Resources </a:t>
            </a:r>
            <a:endParaRPr/>
          </a:p>
        </p:txBody>
      </p:sp>
      <p:sp>
        <p:nvSpPr>
          <p:cNvPr id="240" name="Google Shape;240;p42"/>
          <p:cNvSpPr txBox="1">
            <a:spLocks noGrp="1"/>
          </p:cNvSpPr>
          <p:nvPr>
            <p:ph type="title" idx="4"/>
          </p:nvPr>
        </p:nvSpPr>
        <p:spPr>
          <a:xfrm>
            <a:off x="1048447" y="30987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Easy To Use </a:t>
            </a:r>
            <a:endParaRPr/>
          </a:p>
        </p:txBody>
      </p:sp>
      <p:sp>
        <p:nvSpPr>
          <p:cNvPr id="241" name="Google Shape;241;p42"/>
          <p:cNvSpPr txBox="1">
            <a:spLocks noGrp="1"/>
          </p:cNvSpPr>
          <p:nvPr>
            <p:ph type="subTitle" idx="5"/>
          </p:nvPr>
        </p:nvSpPr>
        <p:spPr>
          <a:xfrm>
            <a:off x="735750" y="1259500"/>
            <a:ext cx="7672500" cy="123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a:t>When retrieving top headlines from the net we have a lot of API’s to choose from like Bing News Search , New York Times API, Bloomberg etc. All of these have very useful API programs. So why did we choose NewsAPI? </a:t>
            </a:r>
            <a:endParaRPr sz="1600"/>
          </a:p>
        </p:txBody>
      </p:sp>
      <p:sp>
        <p:nvSpPr>
          <p:cNvPr id="242" name="Google Shape;242;p42"/>
          <p:cNvSpPr txBox="1">
            <a:spLocks noGrp="1"/>
          </p:cNvSpPr>
          <p:nvPr>
            <p:ph type="title" idx="7"/>
          </p:nvPr>
        </p:nvSpPr>
        <p:spPr>
          <a:xfrm>
            <a:off x="3592075" y="24946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43" name="Google Shape;243;p42"/>
          <p:cNvSpPr txBox="1">
            <a:spLocks noGrp="1"/>
          </p:cNvSpPr>
          <p:nvPr>
            <p:ph type="title" idx="8"/>
          </p:nvPr>
        </p:nvSpPr>
        <p:spPr>
          <a:xfrm>
            <a:off x="6028550" y="24946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244" name="Google Shape;244;p42"/>
          <p:cNvCxnSpPr/>
          <p:nvPr/>
        </p:nvCxnSpPr>
        <p:spPr>
          <a:xfrm>
            <a:off x="1883350" y="309871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5" name="Google Shape;245;p42"/>
          <p:cNvCxnSpPr/>
          <p:nvPr/>
        </p:nvCxnSpPr>
        <p:spPr>
          <a:xfrm>
            <a:off x="4426975" y="309871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6" name="Google Shape;246;p42"/>
          <p:cNvCxnSpPr/>
          <p:nvPr/>
        </p:nvCxnSpPr>
        <p:spPr>
          <a:xfrm>
            <a:off x="6863450" y="309871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2"/>
          <p:cNvSpPr txBox="1"/>
          <p:nvPr/>
        </p:nvSpPr>
        <p:spPr>
          <a:xfrm>
            <a:off x="910825" y="171425"/>
            <a:ext cx="75654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100">
                <a:solidFill>
                  <a:schemeClr val="lt2"/>
                </a:solidFill>
                <a:latin typeface="Montserrat ExtraBold"/>
                <a:ea typeface="Montserrat ExtraBold"/>
                <a:cs typeface="Montserrat ExtraBold"/>
                <a:sym typeface="Montserrat ExtraBold"/>
              </a:rPr>
              <a:t>Why NewsAPI? </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3"/>
          <p:cNvSpPr txBox="1">
            <a:spLocks noGrp="1"/>
          </p:cNvSpPr>
          <p:nvPr>
            <p:ph type="title"/>
          </p:nvPr>
        </p:nvSpPr>
        <p:spPr>
          <a:xfrm>
            <a:off x="3760325" y="3061150"/>
            <a:ext cx="3354900" cy="138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Proposed</a:t>
            </a:r>
            <a:endParaRPr/>
          </a:p>
          <a:p>
            <a:pPr marL="0" lvl="0" indent="0" algn="l" rtl="0">
              <a:spcBef>
                <a:spcPts val="0"/>
              </a:spcBef>
              <a:spcAft>
                <a:spcPts val="0"/>
              </a:spcAft>
              <a:buNone/>
            </a:pPr>
            <a:r>
              <a:rPr lang="en"/>
              <a:t>Methods </a:t>
            </a:r>
            <a:endParaRPr/>
          </a:p>
        </p:txBody>
      </p:sp>
      <p:sp>
        <p:nvSpPr>
          <p:cNvPr id="253" name="Google Shape;253;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54" name="Google Shape;254;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55" name="Google Shape;255;p43"/>
          <p:cNvSpPr txBox="1"/>
          <p:nvPr/>
        </p:nvSpPr>
        <p:spPr>
          <a:xfrm>
            <a:off x="6409450" y="3668225"/>
            <a:ext cx="2262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Montserrat ExtraBold"/>
                <a:ea typeface="Montserrat ExtraBold"/>
                <a:cs typeface="Montserrat ExtraBold"/>
                <a:sym typeface="Montserrat ExtraBold"/>
              </a:rPr>
              <a:t>(library/modules used)</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subTitle" idx="1"/>
          </p:nvPr>
        </p:nvSpPr>
        <p:spPr>
          <a:xfrm>
            <a:off x="5002025" y="414025"/>
            <a:ext cx="2871600" cy="12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module contains functions for working with json data</a:t>
            </a:r>
            <a:endParaRPr/>
          </a:p>
        </p:txBody>
      </p:sp>
      <p:sp>
        <p:nvSpPr>
          <p:cNvPr id="261" name="Google Shape;261;p44"/>
          <p:cNvSpPr txBox="1">
            <a:spLocks noGrp="1"/>
          </p:cNvSpPr>
          <p:nvPr>
            <p:ph type="body" idx="2"/>
          </p:nvPr>
        </p:nvSpPr>
        <p:spPr>
          <a:xfrm>
            <a:off x="4703375" y="1534025"/>
            <a:ext cx="3468900" cy="3200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Javascript object notation (json) is a standardized format commonly used to transfer data as text that can be sent over a network.</a:t>
            </a:r>
            <a:endParaRPr>
              <a:solidFill>
                <a:schemeClr val="lt1"/>
              </a:solidFill>
            </a:endParaRPr>
          </a:p>
          <a:p>
            <a:pPr marL="457200" lvl="0" indent="-317500" algn="l" rtl="0">
              <a:spcBef>
                <a:spcPts val="1000"/>
              </a:spcBef>
              <a:spcAft>
                <a:spcPts val="0"/>
              </a:spcAft>
              <a:buClr>
                <a:schemeClr val="lt1"/>
              </a:buClr>
              <a:buSzPts val="1400"/>
              <a:buChar char="●"/>
            </a:pPr>
            <a:r>
              <a:rPr lang="en"/>
              <a:t>Python supports json natively! python comes with a built-in package called json for encoding and decoding json data</a:t>
            </a:r>
            <a:endParaRPr/>
          </a:p>
          <a:p>
            <a:pPr marL="457200" lvl="0" indent="-317500" algn="l" rtl="0">
              <a:spcBef>
                <a:spcPts val="1000"/>
              </a:spcBef>
              <a:spcAft>
                <a:spcPts val="0"/>
              </a:spcAft>
              <a:buSzPts val="1400"/>
              <a:buChar char="●"/>
            </a:pPr>
            <a:r>
              <a:rPr lang="en"/>
              <a:t>Json represents objects as name/value pairs, just like a python dictionary</a:t>
            </a:r>
            <a:endParaRPr/>
          </a:p>
          <a:p>
            <a:pPr marL="457200" lvl="0" indent="0" algn="l" rtl="0">
              <a:spcBef>
                <a:spcPts val="1000"/>
              </a:spcBef>
              <a:spcAft>
                <a:spcPts val="0"/>
              </a:spcAft>
              <a:buNone/>
            </a:pPr>
            <a:endParaRPr/>
          </a:p>
          <a:p>
            <a:pPr marL="457200" lvl="0" indent="0" algn="l" rtl="0">
              <a:spcBef>
                <a:spcPts val="1000"/>
              </a:spcBef>
              <a:spcAft>
                <a:spcPts val="1000"/>
              </a:spcAft>
              <a:buNone/>
            </a:pPr>
            <a:endParaRPr>
              <a:solidFill>
                <a:schemeClr val="lt1"/>
              </a:solidFill>
            </a:endParaRPr>
          </a:p>
        </p:txBody>
      </p:sp>
      <p:sp>
        <p:nvSpPr>
          <p:cNvPr id="262" name="Google Shape;262;p44"/>
          <p:cNvSpPr txBox="1">
            <a:spLocks noGrp="1"/>
          </p:cNvSpPr>
          <p:nvPr>
            <p:ph type="title"/>
          </p:nvPr>
        </p:nvSpPr>
        <p:spPr>
          <a:xfrm>
            <a:off x="933025" y="2248150"/>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JSON Module:</a:t>
            </a:r>
            <a:endParaRPr/>
          </a:p>
        </p:txBody>
      </p:sp>
      <p:cxnSp>
        <p:nvCxnSpPr>
          <p:cNvPr id="263" name="Google Shape;263;p44"/>
          <p:cNvCxnSpPr/>
          <p:nvPr/>
        </p:nvCxnSpPr>
        <p:spPr>
          <a:xfrm>
            <a:off x="919550" y="22481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64" name="Google Shape;264;p44"/>
          <p:cNvSpPr txBox="1"/>
          <p:nvPr/>
        </p:nvSpPr>
        <p:spPr>
          <a:xfrm>
            <a:off x="1146325" y="2751175"/>
            <a:ext cx="3010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2"/>
              </a:solidFill>
              <a:latin typeface="Montserrat ExtraBold"/>
              <a:ea typeface="Montserrat ExtraBold"/>
              <a:cs typeface="Montserrat ExtraBold"/>
              <a:sym typeface="Montserrat ExtraBold"/>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794</Words>
  <Application>Microsoft Office PowerPoint</Application>
  <PresentationFormat>On-screen Show (16:9)</PresentationFormat>
  <Paragraphs>96</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Montserrat ExtraBold</vt:lpstr>
      <vt:lpstr>Montserrat ExtraLight</vt:lpstr>
      <vt:lpstr>Montserrat</vt:lpstr>
      <vt:lpstr>Montserrat Medium</vt:lpstr>
      <vt:lpstr>Futuristic Background by Slidesgo</vt:lpstr>
      <vt:lpstr>News Reader</vt:lpstr>
      <vt:lpstr>Motivation</vt:lpstr>
      <vt:lpstr>Objectives</vt:lpstr>
      <vt:lpstr>Motivation Behind</vt:lpstr>
      <vt:lpstr>Background Information  </vt:lpstr>
      <vt:lpstr>What is NewsAPI? </vt:lpstr>
      <vt:lpstr>01</vt:lpstr>
      <vt:lpstr>Proposed Methods </vt:lpstr>
      <vt:lpstr>JSON Module:</vt:lpstr>
      <vt:lpstr>Request Module</vt:lpstr>
      <vt:lpstr>Trying to convert text to speech in PYTHON!</vt:lpstr>
      <vt:lpstr>Results</vt:lpstr>
      <vt:lpstr>OUTPUT:</vt:lpstr>
      <vt:lpstr>Code Snapshot</vt:lpstr>
      <vt:lpstr>Code Snapshot</vt:lpstr>
      <vt:lpstr>Algorithm</vt:lpstr>
      <vt:lpstr>PowerPoint Presentation</vt:lpstr>
      <vt:lpstr>Summary &amp; Future Works</vt:lpstr>
      <vt:lpstr>PowerPoint Presentation</vt:lpstr>
      <vt:lpstr>Future!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Reader</dc:title>
  <cp:lastModifiedBy>akash.singh.btech2020</cp:lastModifiedBy>
  <cp:revision>2</cp:revision>
  <dcterms:modified xsi:type="dcterms:W3CDTF">2021-07-15T14:00:16Z</dcterms:modified>
</cp:coreProperties>
</file>